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Montserrat" panose="00000500000000000000" pitchFamily="2" charset="0"/>
      <p:regular r:id="rId9"/>
      <p:bold r:id="rId10"/>
      <p:boldItalic r:id="rId11"/>
    </p:embeddedFont>
    <p:embeddedFont>
      <p:font typeface="Oswald" panose="00000500000000000000" pitchFamily="2" charset="0"/>
      <p:regular r:id="rId12"/>
      <p:bold r:id="rId13"/>
    </p:embeddedFont>
    <p:embeddedFont>
      <p:font typeface="Oswald Medium" panose="00000600000000000000" pitchFamily="2" charset="0"/>
      <p:regular r:id="rId14"/>
      <p:bold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8" roundtripDataSignature="AMtx7mj7gJySqO+nCoinjlniEfTOWNSM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378" y="3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79cd7fd4d5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279cd7fd4d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79c8fafe6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279c8fafe6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79cd7fd4d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279cd7fd4d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79cd7fd4d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279cd7fd4d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79cd7fd4d5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279cd7fd4d5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gif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 rot="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8885" b="-38883"/>
            </a:stretch>
          </a:blipFill>
          <a:ln>
            <a:noFill/>
          </a:ln>
        </p:spPr>
        <p:txBody>
          <a:bodyPr/>
          <a:lstStyle/>
          <a:p>
            <a:endParaRPr lang="en-SG"/>
          </a:p>
        </p:txBody>
      </p:sp>
      <p:sp>
        <p:nvSpPr>
          <p:cNvPr id="85" name="Google Shape;85;p1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 extrusionOk="0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SG"/>
          </a:p>
        </p:txBody>
      </p:sp>
      <p:sp>
        <p:nvSpPr>
          <p:cNvPr id="86" name="Google Shape;86;p1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 extrusionOk="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SG"/>
          </a:p>
        </p:txBody>
      </p:sp>
      <p:grpSp>
        <p:nvGrpSpPr>
          <p:cNvPr id="87" name="Google Shape;87;p1"/>
          <p:cNvGrpSpPr/>
          <p:nvPr/>
        </p:nvGrpSpPr>
        <p:grpSpPr>
          <a:xfrm>
            <a:off x="4236346" y="2528553"/>
            <a:ext cx="9815307" cy="4307509"/>
            <a:chOff x="0" y="-19050"/>
            <a:chExt cx="1895495" cy="831850"/>
          </a:xfrm>
        </p:grpSpPr>
        <p:sp>
          <p:nvSpPr>
            <p:cNvPr id="88" name="Google Shape;88;p1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 extrusionOk="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SG"/>
            </a:p>
          </p:txBody>
        </p:sp>
        <p:sp>
          <p:nvSpPr>
            <p:cNvPr id="89" name="Google Shape;89;p1"/>
            <p:cNvSpPr txBox="1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88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0" name="Google Shape;90;p1"/>
          <p:cNvSpPr txBox="1"/>
          <p:nvPr/>
        </p:nvSpPr>
        <p:spPr>
          <a:xfrm>
            <a:off x="4236347" y="4348786"/>
            <a:ext cx="9815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05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4236253" y="3794686"/>
            <a:ext cx="98154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latin typeface="Oswald"/>
                <a:ea typeface="Oswald"/>
                <a:cs typeface="Oswald"/>
                <a:sym typeface="Oswald"/>
              </a:rPr>
              <a:t>FINAL DESIGN REVIEW</a:t>
            </a:r>
            <a:endParaRPr sz="7200" b="1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2719603" y="7238839"/>
            <a:ext cx="12848700" cy="2548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7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Group 4:</a:t>
            </a:r>
            <a:endParaRPr sz="2000" b="1" dirty="0">
              <a:solidFill>
                <a:srgbClr val="231F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37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Bellamy Woo (2301579)</a:t>
            </a:r>
            <a:endParaRPr sz="2000" b="1" dirty="0">
              <a:solidFill>
                <a:srgbClr val="231F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37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Muhd Ariff (2301644)</a:t>
            </a:r>
            <a:endParaRPr sz="2000" b="1" dirty="0">
              <a:solidFill>
                <a:srgbClr val="231F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37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Shaun Ong (2301632)</a:t>
            </a:r>
            <a:endParaRPr sz="2000" b="1" dirty="0">
              <a:solidFill>
                <a:srgbClr val="231F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37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Chai Ze Xuan (2301629)</a:t>
            </a:r>
            <a:endParaRPr sz="2000" b="1" dirty="0">
              <a:solidFill>
                <a:srgbClr val="231F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37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Low Min Wei (2301555)</a:t>
            </a:r>
            <a:endParaRPr sz="2000" b="1" dirty="0">
              <a:solidFill>
                <a:srgbClr val="231F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4609528" y="4902884"/>
            <a:ext cx="87909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MET2001 System Engineering Project 1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Trimester 3, Academic Year 23/24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79cd7fd4d5_0_63"/>
          <p:cNvSpPr/>
          <p:nvPr/>
        </p:nvSpPr>
        <p:spPr>
          <a:xfrm rot="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8887" b="-38877"/>
            </a:stretch>
          </a:blipFill>
          <a:ln>
            <a:noFill/>
          </a:ln>
        </p:spPr>
        <p:txBody>
          <a:bodyPr/>
          <a:lstStyle/>
          <a:p>
            <a:endParaRPr lang="en-SG"/>
          </a:p>
        </p:txBody>
      </p:sp>
      <p:sp>
        <p:nvSpPr>
          <p:cNvPr id="99" name="Google Shape;99;g279cd7fd4d5_0_63"/>
          <p:cNvSpPr txBox="1"/>
          <p:nvPr/>
        </p:nvSpPr>
        <p:spPr>
          <a:xfrm>
            <a:off x="4236347" y="4348786"/>
            <a:ext cx="9815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8005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279cd7fd4d5_0_63"/>
          <p:cNvSpPr txBox="1"/>
          <p:nvPr/>
        </p:nvSpPr>
        <p:spPr>
          <a:xfrm>
            <a:off x="1359250" y="1176025"/>
            <a:ext cx="6184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803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latin typeface="Oswald"/>
                <a:ea typeface="Oswald"/>
                <a:cs typeface="Oswald"/>
                <a:sym typeface="Oswald"/>
              </a:rPr>
              <a:t>CONTENT </a:t>
            </a:r>
            <a:endParaRPr sz="7200"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1" name="Google Shape;101;g279cd7fd4d5_0_63"/>
          <p:cNvSpPr txBox="1"/>
          <p:nvPr/>
        </p:nvSpPr>
        <p:spPr>
          <a:xfrm>
            <a:off x="4748525" y="2634250"/>
            <a:ext cx="8790900" cy="40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279cd7fd4d5_0_63"/>
          <p:cNvSpPr txBox="1"/>
          <p:nvPr/>
        </p:nvSpPr>
        <p:spPr>
          <a:xfrm>
            <a:off x="1190625" y="2738425"/>
            <a:ext cx="10343700" cy="50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swald Medium"/>
              <a:buChar char="●"/>
            </a:pPr>
            <a:r>
              <a:rPr lang="en-US" sz="32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FINAL DESIGN CONFIGURATION</a:t>
            </a:r>
            <a:endParaRPr sz="3200"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swald Medium"/>
              <a:buChar char="●"/>
            </a:pPr>
            <a:r>
              <a:rPr lang="en-US" sz="32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FINAL SYSTEM SPECIFICATIONS</a:t>
            </a:r>
            <a:endParaRPr sz="3200"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swald Medium"/>
              <a:buChar char="●"/>
            </a:pPr>
            <a:r>
              <a:rPr lang="en-US" sz="32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TESTING RESULT / PROTOTYPE EVIDENCE</a:t>
            </a:r>
            <a:endParaRPr sz="3200"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swald Medium"/>
              <a:buChar char="●"/>
            </a:pPr>
            <a:r>
              <a:rPr lang="en-US" sz="32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KEY LEARNING POINTS AND ACHIEVEMENTS</a:t>
            </a:r>
            <a:endParaRPr sz="3200"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pic>
        <p:nvPicPr>
          <p:cNvPr id="104" name="Google Shape;104;g279cd7fd4d5_0_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87950" y="1241675"/>
            <a:ext cx="6078975" cy="8083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5" name="Google Shape;105;g279cd7fd4d5_0_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011500" y="7137600"/>
            <a:ext cx="5868676" cy="602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79c8fafe6c_0_5"/>
          <p:cNvSpPr/>
          <p:nvPr/>
        </p:nvSpPr>
        <p:spPr>
          <a:xfrm rot="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8887" b="-38877"/>
            </a:stretch>
          </a:blipFill>
          <a:ln>
            <a:noFill/>
          </a:ln>
        </p:spPr>
        <p:txBody>
          <a:bodyPr/>
          <a:lstStyle/>
          <a:p>
            <a:endParaRPr lang="en-SG"/>
          </a:p>
        </p:txBody>
      </p:sp>
      <p:sp>
        <p:nvSpPr>
          <p:cNvPr id="111" name="Google Shape;111;g279c8fafe6c_0_5"/>
          <p:cNvSpPr txBox="1"/>
          <p:nvPr/>
        </p:nvSpPr>
        <p:spPr>
          <a:xfrm>
            <a:off x="3934950" y="195500"/>
            <a:ext cx="104181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FINAL DESIGN CONFIGURATION</a:t>
            </a:r>
            <a:endParaRPr sz="4500"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2" name="Google Shape;112;g279c8fafe6c_0_5"/>
          <p:cNvSpPr txBox="1"/>
          <p:nvPr/>
        </p:nvSpPr>
        <p:spPr>
          <a:xfrm>
            <a:off x="356500" y="1579600"/>
            <a:ext cx="1773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 View</a:t>
            </a:r>
            <a:endParaRPr sz="3200" b="1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g279c8fafe6c_0_5"/>
          <p:cNvSpPr txBox="1"/>
          <p:nvPr/>
        </p:nvSpPr>
        <p:spPr>
          <a:xfrm>
            <a:off x="12220975" y="1579600"/>
            <a:ext cx="2303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Side View</a:t>
            </a:r>
            <a:endParaRPr sz="3200" b="1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279c8fafe6c_0_5"/>
          <p:cNvSpPr txBox="1"/>
          <p:nvPr/>
        </p:nvSpPr>
        <p:spPr>
          <a:xfrm>
            <a:off x="290225" y="4200650"/>
            <a:ext cx="10216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g279c8fafe6c_0_5"/>
          <p:cNvSpPr txBox="1"/>
          <p:nvPr/>
        </p:nvSpPr>
        <p:spPr>
          <a:xfrm>
            <a:off x="356500" y="4381250"/>
            <a:ext cx="10216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g279c8fafe6c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500" y="2256712"/>
            <a:ext cx="5071051" cy="577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279c8fafe6c_0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8737" y="2256700"/>
            <a:ext cx="5071050" cy="577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279c8fafe6c_0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20975" y="2258563"/>
            <a:ext cx="5074918" cy="576986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279c8fafe6c_0_5"/>
          <p:cNvSpPr txBox="1"/>
          <p:nvPr/>
        </p:nvSpPr>
        <p:spPr>
          <a:xfrm>
            <a:off x="6288750" y="1579600"/>
            <a:ext cx="2303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Front View</a:t>
            </a:r>
            <a:endParaRPr sz="3200" b="1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79cd7fd4d5_0_24"/>
          <p:cNvSpPr/>
          <p:nvPr/>
        </p:nvSpPr>
        <p:spPr>
          <a:xfrm rot="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8887" b="-38877"/>
            </a:stretch>
          </a:blipFill>
          <a:ln>
            <a:noFill/>
          </a:ln>
        </p:spPr>
        <p:txBody>
          <a:bodyPr/>
          <a:lstStyle/>
          <a:p>
            <a:endParaRPr lang="en-SG"/>
          </a:p>
        </p:txBody>
      </p:sp>
      <p:sp>
        <p:nvSpPr>
          <p:cNvPr id="125" name="Google Shape;125;g279cd7fd4d5_0_24"/>
          <p:cNvSpPr txBox="1"/>
          <p:nvPr/>
        </p:nvSpPr>
        <p:spPr>
          <a:xfrm>
            <a:off x="3934950" y="195500"/>
            <a:ext cx="104181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FINAL SYSTEM SPECIFICATIONS</a:t>
            </a:r>
            <a:endParaRPr sz="4500"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6" name="Google Shape;126;g279cd7fd4d5_0_24"/>
          <p:cNvSpPr txBox="1"/>
          <p:nvPr/>
        </p:nvSpPr>
        <p:spPr>
          <a:xfrm>
            <a:off x="290225" y="4200650"/>
            <a:ext cx="10216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g279cd7fd4d5_0_24"/>
          <p:cNvSpPr txBox="1"/>
          <p:nvPr/>
        </p:nvSpPr>
        <p:spPr>
          <a:xfrm>
            <a:off x="356500" y="4381250"/>
            <a:ext cx="10216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g279cd7fd4d5_0_24"/>
          <p:cNvSpPr txBox="1"/>
          <p:nvPr/>
        </p:nvSpPr>
        <p:spPr>
          <a:xfrm>
            <a:off x="816450" y="1666250"/>
            <a:ext cx="17007300" cy="79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Rack and Pinion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○"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Weight: 2.5Kg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○"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Dimension: 75.08 x 180 x 130mm</a:t>
            </a:r>
          </a:p>
          <a:p>
            <a:pPr marL="914400" lvl="1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○"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Gear Module: 2</a:t>
            </a:r>
          </a:p>
          <a:p>
            <a:pPr marL="914400" lvl="1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○"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Gear Pitch Diameter: 40mm</a:t>
            </a:r>
          </a:p>
          <a:p>
            <a:pPr marL="914400" lvl="1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○"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 teeth of Gear: 20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TowerPro MG996R Servo Motor (x2)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○"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Weight: 55g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○"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Dimension: 40.7 x 19.7 x 42.9mm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○"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Stall Torque: 9.4Kg/cm (4.8V); 11Kg/cm (6.0V)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○"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Operating Speed: 0.19sec/60 degree (4.8V); 0.15sec/60 degree (6.0V)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○"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Operating Voltage: 4.8V - 6.6V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○"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Gear Type: Metal Gear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○"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Temperature Range: 0 - 55 degree Celsius 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○"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360-degree travel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g279cd7fd4d5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6127" y="6131050"/>
            <a:ext cx="4232482" cy="3196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279cd7fd4d5_0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77625" y="1072700"/>
            <a:ext cx="5620984" cy="398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79cd7fd4d5_0_35"/>
          <p:cNvSpPr/>
          <p:nvPr/>
        </p:nvSpPr>
        <p:spPr>
          <a:xfrm rot="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8887" b="-38877"/>
            </a:stretch>
          </a:blipFill>
          <a:ln>
            <a:noFill/>
          </a:ln>
        </p:spPr>
        <p:txBody>
          <a:bodyPr/>
          <a:lstStyle/>
          <a:p>
            <a:endParaRPr lang="en-SG"/>
          </a:p>
        </p:txBody>
      </p:sp>
      <p:sp>
        <p:nvSpPr>
          <p:cNvPr id="136" name="Google Shape;136;g279cd7fd4d5_0_35"/>
          <p:cNvSpPr txBox="1"/>
          <p:nvPr/>
        </p:nvSpPr>
        <p:spPr>
          <a:xfrm>
            <a:off x="3934950" y="195500"/>
            <a:ext cx="104181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TESTING RESULT / PROTOTYPE EVIDENCE </a:t>
            </a:r>
            <a:endParaRPr sz="4500"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7" name="Google Shape;137;g279cd7fd4d5_0_35"/>
          <p:cNvSpPr txBox="1"/>
          <p:nvPr/>
        </p:nvSpPr>
        <p:spPr>
          <a:xfrm>
            <a:off x="290225" y="4200650"/>
            <a:ext cx="17296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g279cd7fd4d5_0_35"/>
          <p:cNvPicPr preferRelativeResize="0"/>
          <p:nvPr/>
        </p:nvPicPr>
        <p:blipFill rotWithShape="1">
          <a:blip r:embed="rId4">
            <a:alphaModFix/>
          </a:blip>
          <a:srcRect l="8565" t="2823" r="8515" b="4618"/>
          <a:stretch/>
        </p:blipFill>
        <p:spPr>
          <a:xfrm>
            <a:off x="8945150" y="2398800"/>
            <a:ext cx="8586400" cy="521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279cd7fd4d5_0_35"/>
          <p:cNvSpPr txBox="1"/>
          <p:nvPr/>
        </p:nvSpPr>
        <p:spPr>
          <a:xfrm>
            <a:off x="356500" y="1538275"/>
            <a:ext cx="6850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Gripper Movement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g279cd7fd4d5_0_35"/>
          <p:cNvSpPr txBox="1"/>
          <p:nvPr/>
        </p:nvSpPr>
        <p:spPr>
          <a:xfrm>
            <a:off x="9016475" y="1538275"/>
            <a:ext cx="6850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Gripper Functionality Test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person holding a camera&#10;&#10;Description automatically generated">
            <a:extLst>
              <a:ext uri="{FF2B5EF4-FFF2-40B4-BE49-F238E27FC236}">
                <a16:creationId xmlns:a16="http://schemas.microsoft.com/office/drawing/2014/main" id="{C1F6852B-BD7A-1812-2F75-0B86922965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949" y="2398799"/>
            <a:ext cx="8103607" cy="52104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79cd7fd4d5_0_42"/>
          <p:cNvSpPr/>
          <p:nvPr/>
        </p:nvSpPr>
        <p:spPr>
          <a:xfrm rot="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t="-38887" b="-38877"/>
            </a:stretch>
          </a:blipFill>
          <a:ln>
            <a:noFill/>
          </a:ln>
        </p:spPr>
        <p:txBody>
          <a:bodyPr/>
          <a:lstStyle/>
          <a:p>
            <a:endParaRPr lang="en-SG"/>
          </a:p>
        </p:txBody>
      </p:sp>
      <p:sp>
        <p:nvSpPr>
          <p:cNvPr id="148" name="Google Shape;148;g279cd7fd4d5_0_42"/>
          <p:cNvSpPr txBox="1"/>
          <p:nvPr/>
        </p:nvSpPr>
        <p:spPr>
          <a:xfrm>
            <a:off x="3934950" y="195500"/>
            <a:ext cx="104181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KEY LEARNING POINTS AND ACHIEVEMENTS </a:t>
            </a:r>
            <a:endParaRPr sz="4500"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9" name="Google Shape;149;g279cd7fd4d5_0_42"/>
          <p:cNvSpPr txBox="1"/>
          <p:nvPr/>
        </p:nvSpPr>
        <p:spPr>
          <a:xfrm>
            <a:off x="356500" y="1429700"/>
            <a:ext cx="15343500" cy="56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Key Learning Points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management Skills 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Improvement to machining and fabrication skills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Importance of weight distribution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Creation of modular design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Selection of proper gripper mechanism and mechanical actuator 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Achievements</a:t>
            </a:r>
            <a:endParaRPr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Fabricated finalised gripper design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Completed simple testing of gripper and supporting frame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●"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Successful mounting on AMR</a:t>
            </a:r>
            <a:endParaRPr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232</Words>
  <Application>Microsoft Office PowerPoint</Application>
  <PresentationFormat>Custom</PresentationFormat>
  <Paragraphs>53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Calibri</vt:lpstr>
      <vt:lpstr>Arial</vt:lpstr>
      <vt:lpstr>Oswald Medium</vt:lpstr>
      <vt:lpstr>Oswald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zexuan chai</dc:creator>
  <cp:lastModifiedBy>Muhammad Ariff</cp:lastModifiedBy>
  <cp:revision>3</cp:revision>
  <dcterms:created xsi:type="dcterms:W3CDTF">2006-08-16T00:00:00Z</dcterms:created>
  <dcterms:modified xsi:type="dcterms:W3CDTF">2024-07-30T02:36:16Z</dcterms:modified>
</cp:coreProperties>
</file>